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79" r:id="rId9"/>
    <p:sldId id="282" r:id="rId10"/>
    <p:sldId id="276" r:id="rId11"/>
    <p:sldId id="277" r:id="rId12"/>
    <p:sldId id="280" r:id="rId13"/>
    <p:sldId id="278" r:id="rId14"/>
    <p:sldId id="281" r:id="rId15"/>
    <p:sldId id="275" r:id="rId16"/>
    <p:sldId id="283" r:id="rId1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718"/>
  </p:normalViewPr>
  <p:slideViewPr>
    <p:cSldViewPr snapToGrid="0">
      <p:cViewPr varScale="1">
        <p:scale>
          <a:sx n="77" d="100"/>
          <a:sy n="77" d="100"/>
        </p:scale>
        <p:origin x="854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7/31/2023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xl.com/el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39148"/>
            <a:ext cx="7096933" cy="2842591"/>
          </a:xfrm>
        </p:spPr>
        <p:txBody>
          <a:bodyPr/>
          <a:lstStyle/>
          <a:p>
            <a:pPr algn="ctr"/>
            <a:r>
              <a:rPr lang="en-US" dirty="0"/>
              <a:t>MOC ESL </a:t>
            </a:r>
            <a:br>
              <a:rPr lang="en-US" dirty="0"/>
            </a:br>
            <a:r>
              <a:rPr lang="en-US" dirty="0"/>
              <a:t>Class Orientation Week 1</a:t>
            </a:r>
            <a:r>
              <a:rPr lang="en-US" sz="2400" dirty="0"/>
              <a:t>( 1 minute)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129929"/>
            <a:ext cx="9735733" cy="1357588"/>
          </a:xfrm>
        </p:spPr>
        <p:txBody>
          <a:bodyPr/>
          <a:lstStyle/>
          <a:p>
            <a:r>
              <a:rPr lang="en-US" sz="2000" dirty="0"/>
              <a:t>ESL Teachers and Support Staff</a:t>
            </a:r>
          </a:p>
          <a:p>
            <a:r>
              <a:rPr lang="en-US" sz="2000" dirty="0"/>
              <a:t>Tuesday August 1</a:t>
            </a:r>
            <a:r>
              <a:rPr lang="en-US" sz="2000" baseline="30000" dirty="0"/>
              <a:t>st</a:t>
            </a:r>
            <a:r>
              <a:rPr lang="en-US" sz="2000" dirty="0"/>
              <a:t> 2023/ Saturday August 5</a:t>
            </a:r>
            <a:r>
              <a:rPr lang="en-US" sz="2000" baseline="30000" dirty="0"/>
              <a:t>th</a:t>
            </a:r>
            <a:r>
              <a:rPr lang="en-US" sz="2000" dirty="0"/>
              <a:t> 2023</a:t>
            </a:r>
          </a:p>
          <a:p>
            <a:r>
              <a:rPr lang="en-US" sz="2000" dirty="0"/>
              <a:t>Period 1, 5-7; Period 2, 6-8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Course Resources Available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437836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Resources for Language Learning:  information on online resources, language apps, and other tools that can complement classroom learning. </a:t>
            </a:r>
            <a:r>
              <a:rPr lang="en-US" dirty="0">
                <a:hlinkClick r:id="rId2"/>
              </a:rPr>
              <a:t>https://www.ixl.com/ela</a:t>
            </a:r>
            <a:r>
              <a:rPr lang="en-US" dirty="0"/>
              <a:t>,</a:t>
            </a:r>
          </a:p>
          <a:p>
            <a:r>
              <a:rPr lang="en-US" sz="2800" dirty="0"/>
              <a:t>     www.ets.org/toefl</a:t>
            </a:r>
            <a:endParaRPr lang="en-US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Evaluation and Promotion: Successful completion of the course and obtaining a certificate of completion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57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Questions &amp; Answers (20)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437836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Q&amp;A Session: </a:t>
            </a:r>
          </a:p>
          <a:p>
            <a:r>
              <a:rPr lang="en-US" dirty="0"/>
              <a:t>Ask questions about the program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086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6217" y="347870"/>
            <a:ext cx="6220278" cy="1010272"/>
          </a:xfrm>
        </p:spPr>
        <p:txBody>
          <a:bodyPr/>
          <a:lstStyle/>
          <a:p>
            <a:r>
              <a:rPr lang="en-US" dirty="0"/>
              <a:t>Thank you from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7067" y="2390362"/>
            <a:ext cx="6220277" cy="3488714"/>
          </a:xfrm>
        </p:spPr>
        <p:txBody>
          <a:bodyPr>
            <a:normAutofit/>
          </a:bodyPr>
          <a:lstStyle/>
          <a:p>
            <a:pPr algn="ctr"/>
            <a:r>
              <a:rPr lang="en-US" sz="4300" dirty="0"/>
              <a:t>The teachers and support staff of MOC</a:t>
            </a:r>
          </a:p>
          <a:p>
            <a:pPr algn="ctr"/>
            <a:r>
              <a:rPr lang="en-US" dirty="0"/>
              <a:t>(1)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May God Richly Bless you!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pPr algn="ctr"/>
            <a:r>
              <a:rPr lang="en-US" dirty="0"/>
              <a:t>Weekly Prescription for</a:t>
            </a:r>
            <a:br>
              <a:rPr lang="en-US" dirty="0"/>
            </a:br>
            <a:r>
              <a:rPr lang="en-US" dirty="0"/>
              <a:t>MOC Total ESL Immersion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409" y="1706563"/>
            <a:ext cx="9779182" cy="437836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Monday – Saturday: </a:t>
            </a:r>
            <a:r>
              <a:rPr lang="en-US" sz="2200" i="1" dirty="0"/>
              <a:t>Duolingo app: practice for 5-10 minutes</a:t>
            </a:r>
            <a:endParaRPr lang="en-US" i="1" dirty="0"/>
          </a:p>
          <a:p>
            <a:pPr marL="514350" indent="-514350">
              <a:buAutoNum type="arabicPeriod"/>
            </a:pPr>
            <a:r>
              <a:rPr lang="en-US" dirty="0"/>
              <a:t>Tuesday- ESL Class: </a:t>
            </a:r>
            <a:r>
              <a:rPr lang="en-US" sz="2200" dirty="0"/>
              <a:t>Whole group/small group instruction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At least one’s a week: </a:t>
            </a:r>
            <a:r>
              <a:rPr lang="en-US" sz="2200" i="1" dirty="0"/>
              <a:t>Language Exchange Partnership: participants are paired with another to practice English</a:t>
            </a:r>
          </a:p>
          <a:p>
            <a:r>
              <a:rPr lang="en-US" sz="2200" i="1" dirty="0"/>
              <a:t>      via video or voice chat.</a:t>
            </a:r>
          </a:p>
          <a:p>
            <a:r>
              <a:rPr lang="en-US" dirty="0"/>
              <a:t>4. Saturday- ESL Class: </a:t>
            </a:r>
            <a:r>
              <a:rPr lang="en-US" sz="2200" dirty="0"/>
              <a:t>Whole group/small group instruction</a:t>
            </a:r>
            <a:endParaRPr lang="en-US" dirty="0"/>
          </a:p>
          <a:p>
            <a:r>
              <a:rPr lang="en-US" dirty="0"/>
              <a:t>5. Sunday ESL Immersion: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/>
              <a:t> Attend church Service,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/>
              <a:t>Practice one prayer a week from______ for a total of 15 prayers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/>
              <a:t>Learn one English song a week for a total of 15 English songs.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87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80175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644926"/>
            <a:ext cx="9779182" cy="45670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Objectives:  (5 minutes)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Placement Tests (on-going)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Meet and Greet the ESL learners/staff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Review our program goals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Review course expectations &amp; Classroom expectations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Raise awareness of Classroom/community resources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Sign-up for Language support Services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Course Payments and Book Distribution( on-going, especially at the end from 7-8pm)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1" y="0"/>
            <a:ext cx="9779183" cy="1325563"/>
          </a:xfrm>
        </p:spPr>
        <p:txBody>
          <a:bodyPr/>
          <a:lstStyle/>
          <a:p>
            <a:r>
              <a:rPr lang="en-US" dirty="0"/>
              <a:t>Welcome/ Introductions (20)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9476" y="2310267"/>
            <a:ext cx="9779183" cy="45129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1" dirty="0"/>
              <a:t>Welcome note: </a:t>
            </a:r>
            <a:r>
              <a:rPr lang="en-US" dirty="0"/>
              <a:t>Pastor Allrich Rejouis (5 minutes)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Introduction of Teaching Staff and Support Staff Members (5minutes)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1" dirty="0"/>
              <a:t>Welcome students: </a:t>
            </a:r>
            <a:r>
              <a:rPr lang="en-US" dirty="0"/>
              <a:t>Have students introduce themselves to their neighbor, trying to learn: their name and one interesting thing about them.(5 minutes)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Select 3 students to share out with the whole group. (5 minutes)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56174-CBC5-7B48-9681-7DDAC42333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E1707CF3-9BC4-A745-ACDA-A73543D800FE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3FA18-50D6-0344-B477-1D7C91CF4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A6D85-3837-435F-A342-5A3F98172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4898" y="1222512"/>
            <a:ext cx="7275798" cy="542676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1) </a:t>
            </a:r>
            <a:r>
              <a:rPr lang="en-US" b="1" dirty="0"/>
              <a:t>Improve English language proficiency: </a:t>
            </a:r>
          </a:p>
          <a:p>
            <a:r>
              <a:rPr lang="en-US" sz="3000" dirty="0"/>
              <a:t>Communicate effectively, both orally and in writing. </a:t>
            </a:r>
          </a:p>
          <a:p>
            <a:endParaRPr lang="en-US" dirty="0"/>
          </a:p>
          <a:p>
            <a:r>
              <a:rPr lang="en-US" dirty="0"/>
              <a:t>2) </a:t>
            </a:r>
            <a:r>
              <a:rPr lang="en-US" b="1" dirty="0"/>
              <a:t>Foster cultural understanding: </a:t>
            </a:r>
          </a:p>
          <a:p>
            <a:r>
              <a:rPr lang="en-US" sz="3000" dirty="0"/>
              <a:t>Integration into the local society and foster a sense of belonging.</a:t>
            </a:r>
          </a:p>
          <a:p>
            <a:endParaRPr lang="en-US" dirty="0"/>
          </a:p>
          <a:p>
            <a:r>
              <a:rPr lang="en-US" dirty="0"/>
              <a:t>3) </a:t>
            </a:r>
            <a:r>
              <a:rPr lang="en-US" b="1" dirty="0"/>
              <a:t>Enhance employability: </a:t>
            </a:r>
          </a:p>
          <a:p>
            <a:r>
              <a:rPr lang="en-US" sz="3000" dirty="0"/>
              <a:t>Learn English, participate in job training programs, and advance your careers.</a:t>
            </a:r>
          </a:p>
          <a:p>
            <a:endParaRPr lang="en-US" dirty="0"/>
          </a:p>
          <a:p>
            <a:r>
              <a:rPr lang="en-US" dirty="0"/>
              <a:t>4) </a:t>
            </a:r>
            <a:r>
              <a:rPr lang="en-US" b="1" dirty="0"/>
              <a:t>Support educational pursuits: </a:t>
            </a:r>
          </a:p>
          <a:p>
            <a:r>
              <a:rPr lang="en-US" sz="3000" dirty="0"/>
              <a:t>Get better by continuing to learn and study.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2EA52D5-B080-6518-F03C-6C58653D8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50" y="-238540"/>
            <a:ext cx="6245912" cy="1240513"/>
          </a:xfrm>
        </p:spPr>
        <p:txBody>
          <a:bodyPr/>
          <a:lstStyle/>
          <a:p>
            <a:r>
              <a:rPr lang="en-US" sz="4800" dirty="0"/>
              <a:t>Program Goals </a:t>
            </a:r>
            <a:r>
              <a:rPr lang="en-US" sz="3600" dirty="0"/>
              <a:t>(5 min.)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02" y="136525"/>
            <a:ext cx="3886556" cy="772285"/>
          </a:xfrm>
        </p:spPr>
        <p:txBody>
          <a:bodyPr/>
          <a:lstStyle/>
          <a:p>
            <a:r>
              <a:rPr lang="en-US" sz="3200" dirty="0"/>
              <a:t>Language Goals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79" y="974035"/>
            <a:ext cx="4482903" cy="5237922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4000" b="1" u="sng" dirty="0">
                <a:solidFill>
                  <a:srgbClr val="FF0000"/>
                </a:solidFill>
              </a:rPr>
              <a:t>Short-term Goals </a:t>
            </a:r>
            <a:r>
              <a:rPr lang="en-US" sz="4000" b="1" u="sng" dirty="0"/>
              <a:t>(months to a year)</a:t>
            </a:r>
          </a:p>
          <a:p>
            <a:r>
              <a:rPr lang="en-US" b="1" dirty="0"/>
              <a:t>1</a:t>
            </a:r>
            <a:r>
              <a:rPr lang="en-US" sz="3300" b="1" dirty="0"/>
              <a:t>. Learn Basic Conversational Skills</a:t>
            </a:r>
            <a:r>
              <a:rPr lang="en-US" sz="3300" dirty="0"/>
              <a:t>: about daily activities, greetings, and personal information.</a:t>
            </a:r>
          </a:p>
          <a:p>
            <a:endParaRPr lang="en-US" sz="3300" dirty="0"/>
          </a:p>
          <a:p>
            <a:r>
              <a:rPr lang="en-US" sz="3300" b="1" dirty="0"/>
              <a:t>2. Expand your Vocabulary</a:t>
            </a:r>
            <a:r>
              <a:rPr lang="en-US" sz="3300" dirty="0"/>
              <a:t>: Increase the number of words and phrases you know.</a:t>
            </a:r>
          </a:p>
          <a:p>
            <a:endParaRPr lang="en-US" sz="3300" dirty="0"/>
          </a:p>
          <a:p>
            <a:r>
              <a:rPr lang="en-US" sz="3300" b="1" dirty="0"/>
              <a:t>3. Enhance Listening Comprehension: </a:t>
            </a:r>
          </a:p>
          <a:p>
            <a:r>
              <a:rPr lang="en-US" sz="3300" dirty="0"/>
              <a:t>Able to understand spoken English, including different accents and speech speeds.</a:t>
            </a:r>
          </a:p>
          <a:p>
            <a:endParaRPr lang="en-US" sz="3300" dirty="0"/>
          </a:p>
          <a:p>
            <a:r>
              <a:rPr lang="en-US" sz="3300" b="1" dirty="0"/>
              <a:t>4. Reading Fluency: </a:t>
            </a:r>
            <a:r>
              <a:rPr lang="en-US" sz="3300" dirty="0"/>
              <a:t> Read different texts level.</a:t>
            </a:r>
          </a:p>
          <a:p>
            <a:endParaRPr lang="en-US" sz="3300" dirty="0"/>
          </a:p>
          <a:p>
            <a:r>
              <a:rPr lang="en-US" sz="3300" b="1" dirty="0"/>
              <a:t>5. Writing Skills: </a:t>
            </a:r>
            <a:r>
              <a:rPr lang="en-US" sz="3300" dirty="0"/>
              <a:t>write short paragraphs or essays to express their thoughts and ideas in English.</a:t>
            </a:r>
          </a:p>
          <a:p>
            <a:endParaRPr lang="en-US" sz="3300" dirty="0"/>
          </a:p>
          <a:p>
            <a:endParaRPr lang="en-US" sz="3300" dirty="0"/>
          </a:p>
          <a:p>
            <a:endParaRPr lang="en-US" sz="33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031AA2-362B-2B2C-066B-F5659ACB1AD2}"/>
              </a:ext>
            </a:extLst>
          </p:cNvPr>
          <p:cNvSpPr txBox="1"/>
          <p:nvPr/>
        </p:nvSpPr>
        <p:spPr>
          <a:xfrm>
            <a:off x="5117173" y="394980"/>
            <a:ext cx="6445348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u="sng" dirty="0">
                <a:solidFill>
                  <a:srgbClr val="FF0000"/>
                </a:solidFill>
              </a:rPr>
              <a:t>Long-term goals </a:t>
            </a:r>
            <a:r>
              <a:rPr lang="en-US" sz="2400" dirty="0"/>
              <a:t>for the ESL class </a:t>
            </a:r>
          </a:p>
          <a:p>
            <a:r>
              <a:rPr lang="en-US" sz="2400" dirty="0"/>
              <a:t>(A year or more)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b="1" dirty="0"/>
          </a:p>
          <a:p>
            <a:r>
              <a:rPr lang="en-US" b="1" dirty="0"/>
              <a:t>1.Achieve Proficiency in Communication:</a:t>
            </a:r>
            <a:r>
              <a:rPr lang="en-US" dirty="0"/>
              <a:t> communicate both socially and </a:t>
            </a:r>
            <a:r>
              <a:rPr lang="en-US" b="1" dirty="0"/>
              <a:t>professionally.</a:t>
            </a:r>
          </a:p>
          <a:p>
            <a:endParaRPr lang="en-US" dirty="0"/>
          </a:p>
          <a:p>
            <a:r>
              <a:rPr lang="en-US" b="1" dirty="0"/>
              <a:t>2. Master Grammar and Sentence Structure</a:t>
            </a:r>
            <a:r>
              <a:rPr lang="en-US" dirty="0"/>
              <a:t>: English grammar rules and sentence formation.</a:t>
            </a:r>
          </a:p>
          <a:p>
            <a:endParaRPr lang="en-US" dirty="0"/>
          </a:p>
          <a:p>
            <a:r>
              <a:rPr lang="en-US" b="1" dirty="0"/>
              <a:t>3. Enhance Pronunciation and Intonation: </a:t>
            </a:r>
            <a:r>
              <a:rPr lang="en-US" dirty="0"/>
              <a:t>Work on correct pronunciation and intonation to improve overall speaking clarity.</a:t>
            </a:r>
          </a:p>
          <a:p>
            <a:endParaRPr lang="en-US" dirty="0"/>
          </a:p>
          <a:p>
            <a:r>
              <a:rPr lang="en-US" b="1" dirty="0"/>
              <a:t>4. Improve Academic Language Skills</a:t>
            </a:r>
            <a:r>
              <a:rPr lang="en-US" dirty="0"/>
              <a:t>: handle academic tasks, taking notes, and writing essays.</a:t>
            </a:r>
          </a:p>
          <a:p>
            <a:endParaRPr lang="en-US" dirty="0"/>
          </a:p>
          <a:p>
            <a:r>
              <a:rPr lang="en-US" b="1" dirty="0"/>
              <a:t>5. Increase Cultural Awareness: </a:t>
            </a:r>
            <a:r>
              <a:rPr lang="en-US" dirty="0"/>
              <a:t>students interact effectively with people from different backgrounds.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59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3131183" cy="3525078"/>
          </a:xfrm>
        </p:spPr>
        <p:txBody>
          <a:bodyPr/>
          <a:lstStyle/>
          <a:p>
            <a:r>
              <a:rPr lang="en-US" dirty="0"/>
              <a:t>Logistics?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3086455" cy="43783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              (10 min)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ESL Classes </a:t>
            </a:r>
          </a:p>
          <a:p>
            <a:r>
              <a:rPr lang="en-US" dirty="0"/>
              <a:t>Group Subdivision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F91DAD-6CE8-95B9-64CD-A6DDA1E488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045" t="25528" r="25722" b="12993"/>
          <a:stretch/>
        </p:blipFill>
        <p:spPr>
          <a:xfrm>
            <a:off x="5008548" y="198120"/>
            <a:ext cx="6863744" cy="61582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05068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Course Expectations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43783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Attendance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Participation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Completion of assignments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Language Levels: placement tests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Curriculum and Materials: Discuss the curriculum content, textbooks, and supplementary materials that will be used during the course.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46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pPr algn="ctr"/>
            <a:r>
              <a:rPr lang="en-US" dirty="0"/>
              <a:t>Classroom/Small Group Expectations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326" y="1706563"/>
            <a:ext cx="9779182" cy="437836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Classroom Rules and Policies: </a:t>
            </a:r>
          </a:p>
          <a:p>
            <a:r>
              <a:rPr lang="en-US" dirty="0"/>
              <a:t>mobile phone usage, respectful behavior, and late arrival procedures.</a:t>
            </a:r>
          </a:p>
          <a:p>
            <a:endParaRPr lang="en-US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dirty="0"/>
              <a:t>Assessment and Progress Tracking: student progress will be assessed and how feedback will be provided to track improvement.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11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1"/>
            <a:ext cx="9779183" cy="781878"/>
          </a:xfrm>
        </p:spPr>
        <p:txBody>
          <a:bodyPr/>
          <a:lstStyle/>
          <a:p>
            <a:r>
              <a:rPr lang="en-US" dirty="0"/>
              <a:t>Language Support Services (10)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9419" y="1706563"/>
            <a:ext cx="9779182" cy="437836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b="1" dirty="0"/>
              <a:t>Support Services</a:t>
            </a:r>
            <a:r>
              <a:rPr lang="en-US" dirty="0"/>
              <a:t>: tutoring, language labs, or conversation clubs. </a:t>
            </a:r>
            <a:r>
              <a:rPr lang="en-US" i="1" dirty="0"/>
              <a:t>( </a:t>
            </a:r>
            <a:r>
              <a:rPr lang="en-US" i="1" dirty="0" err="1"/>
              <a:t>duolingo</a:t>
            </a:r>
            <a:r>
              <a:rPr lang="en-US" i="1" dirty="0"/>
              <a:t> apps, conference room/radio room, study hall)</a:t>
            </a:r>
          </a:p>
          <a:p>
            <a:endParaRPr lang="en-US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b="1" dirty="0"/>
              <a:t>Cultural Integration: </a:t>
            </a:r>
            <a:r>
              <a:rPr lang="en-US" dirty="0"/>
              <a:t>Discuss activities and resources available to help students integrate into the local culture and community.-</a:t>
            </a:r>
            <a:r>
              <a:rPr lang="en-US" i="1" dirty="0"/>
              <a:t>ESL classes, employment support, translation service, health clinics,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b="1" dirty="0"/>
              <a:t>Extra-Curricular Activities: </a:t>
            </a:r>
            <a:r>
              <a:rPr lang="en-US" dirty="0"/>
              <a:t>language exchange opportunities that students can participate in. </a:t>
            </a:r>
            <a:r>
              <a:rPr lang="en-US" i="1" dirty="0"/>
              <a:t>Sign-up sheet.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827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5BAB77-79E1-4739-AA51-10C9079186D6}">
  <ds:schemaRefs>
    <ds:schemaRef ds:uri="230e9df3-be65-4c73-a93b-d1236ebd677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16c05727-aa75-4e4a-9b5f-8a80a1165891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{DE517BCB-8E1C-4A6E-97EC-984A5C0BE5A7}tf45331398_win32</Template>
  <TotalTime>1576</TotalTime>
  <Words>813</Words>
  <Application>Microsoft Office PowerPoint</Application>
  <PresentationFormat>Widescreen</PresentationFormat>
  <Paragraphs>127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Tenorite</vt:lpstr>
      <vt:lpstr>Wingdings</vt:lpstr>
      <vt:lpstr>Office Theme</vt:lpstr>
      <vt:lpstr>MOC ESL  Class Orientation Week 1( 1 minute)</vt:lpstr>
      <vt:lpstr>Agenda</vt:lpstr>
      <vt:lpstr>Welcome/ Introductions (20)</vt:lpstr>
      <vt:lpstr>Program Goals (5 min.)</vt:lpstr>
      <vt:lpstr>Language Goals (5)</vt:lpstr>
      <vt:lpstr>Logistics? </vt:lpstr>
      <vt:lpstr>Course Expectations (5)</vt:lpstr>
      <vt:lpstr>Classroom/Small Group Expectations (5)</vt:lpstr>
      <vt:lpstr>Language Support Services (10)</vt:lpstr>
      <vt:lpstr>Course Resources Available (5)</vt:lpstr>
      <vt:lpstr>Questions &amp; Answers (20)</vt:lpstr>
      <vt:lpstr>Thank you from</vt:lpstr>
      <vt:lpstr>Weekly Prescription for MOC Total ESL Immersion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 ESL  Class Orientation Week 1( 1 minute)</dc:title>
  <dc:creator>Marie Alexandre</dc:creator>
  <cp:lastModifiedBy>Marie Alexandre</cp:lastModifiedBy>
  <cp:revision>6</cp:revision>
  <cp:lastPrinted>2023-08-01T15:20:31Z</cp:lastPrinted>
  <dcterms:created xsi:type="dcterms:W3CDTF">2023-07-31T16:03:17Z</dcterms:created>
  <dcterms:modified xsi:type="dcterms:W3CDTF">2023-08-01T18:20:00Z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